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4E2CD-5C3E-41E4-9493-5AB056353FEF}" v="2" dt="2021-04-18T09:30:55.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9" autoAdjust="0"/>
    <p:restoredTop sz="94660"/>
  </p:normalViewPr>
  <p:slideViewPr>
    <p:cSldViewPr snapToGrid="0">
      <p:cViewPr varScale="1">
        <p:scale>
          <a:sx n="64" d="100"/>
          <a:sy n="64" d="100"/>
        </p:scale>
        <p:origin x="2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5FADE-D19B-4530-8A52-7FB6B9AB7C7E}"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202889-3446-4C2F-A5CD-732EB1A568A8}">
      <dgm:prSet/>
      <dgm:spPr/>
      <dgm:t>
        <a:bodyPr/>
        <a:lstStyle/>
        <a:p>
          <a:pPr>
            <a:defRPr cap="all"/>
          </a:pPr>
          <a:r>
            <a:rPr lang="en-IN"/>
            <a:t>Images are one of the major sources of data in the field of data science and AI. This field is making appropriate use of information that can be gathered through images by examining its features and details. We are trying to give you an exposure of how an end to end project is developed in this field. </a:t>
          </a:r>
          <a:endParaRPr lang="en-US"/>
        </a:p>
      </dgm:t>
    </dgm:pt>
    <dgm:pt modelId="{88340846-72A6-4540-8C17-CB07D24CBD3A}" type="parTrans" cxnId="{28783AAC-63B0-48CE-A6E3-265D5C6DEB77}">
      <dgm:prSet/>
      <dgm:spPr/>
      <dgm:t>
        <a:bodyPr/>
        <a:lstStyle/>
        <a:p>
          <a:endParaRPr lang="en-US"/>
        </a:p>
      </dgm:t>
    </dgm:pt>
    <dgm:pt modelId="{C510CE24-F25C-4B40-BD1F-20266EBCB9DD}" type="sibTrans" cxnId="{28783AAC-63B0-48CE-A6E3-265D5C6DEB77}">
      <dgm:prSet/>
      <dgm:spPr/>
      <dgm:t>
        <a:bodyPr/>
        <a:lstStyle/>
        <a:p>
          <a:endParaRPr lang="en-US"/>
        </a:p>
      </dgm:t>
    </dgm:pt>
    <dgm:pt modelId="{EB2970D6-5209-42AF-BFB3-BC173A6BD6DC}">
      <dgm:prSet/>
      <dgm:spPr/>
      <dgm:t>
        <a:bodyPr/>
        <a:lstStyle/>
        <a:p>
          <a:pPr>
            <a:defRPr cap="all"/>
          </a:pPr>
          <a:r>
            <a:rPr lang="en-IN"/>
            <a:t>The idea behind this project is to build a deep learning-based Image Classification model on images that will be scraped from e-commerce portal. This is done to make the model more and more robust. </a:t>
          </a:r>
          <a:endParaRPr lang="en-US"/>
        </a:p>
      </dgm:t>
    </dgm:pt>
    <dgm:pt modelId="{1AB22B8F-41C7-4A2E-841E-3A135E6FD6AC}" type="parTrans" cxnId="{94D7ECD2-8C53-4369-8E03-8906AC7FB990}">
      <dgm:prSet/>
      <dgm:spPr/>
      <dgm:t>
        <a:bodyPr/>
        <a:lstStyle/>
        <a:p>
          <a:endParaRPr lang="en-US"/>
        </a:p>
      </dgm:t>
    </dgm:pt>
    <dgm:pt modelId="{4A5B1833-CB8E-409B-A8F9-FCDB6E255773}" type="sibTrans" cxnId="{94D7ECD2-8C53-4369-8E03-8906AC7FB990}">
      <dgm:prSet/>
      <dgm:spPr/>
      <dgm:t>
        <a:bodyPr/>
        <a:lstStyle/>
        <a:p>
          <a:endParaRPr lang="en-US"/>
        </a:p>
      </dgm:t>
    </dgm:pt>
    <dgm:pt modelId="{B635DBA2-CCAB-457E-8279-47085ED3A7CD}">
      <dgm:prSet/>
      <dgm:spPr/>
      <dgm:t>
        <a:bodyPr/>
        <a:lstStyle/>
        <a:p>
          <a:pPr>
            <a:defRPr cap="all"/>
          </a:pPr>
          <a:r>
            <a:rPr lang="en-IN"/>
            <a:t>This task is divided into two phases:</a:t>
          </a:r>
          <a:endParaRPr lang="en-US"/>
        </a:p>
      </dgm:t>
    </dgm:pt>
    <dgm:pt modelId="{5D8EAC99-1032-4910-9ECD-FD067F38F2D1}" type="parTrans" cxnId="{C06797C2-9110-4831-A32B-E90FDD060B60}">
      <dgm:prSet/>
      <dgm:spPr/>
      <dgm:t>
        <a:bodyPr/>
        <a:lstStyle/>
        <a:p>
          <a:endParaRPr lang="en-US"/>
        </a:p>
      </dgm:t>
    </dgm:pt>
    <dgm:pt modelId="{09D77347-BF5A-4BF3-86DB-C142B310FA5A}" type="sibTrans" cxnId="{C06797C2-9110-4831-A32B-E90FDD060B60}">
      <dgm:prSet/>
      <dgm:spPr/>
      <dgm:t>
        <a:bodyPr/>
        <a:lstStyle/>
        <a:p>
          <a:endParaRPr lang="en-US"/>
        </a:p>
      </dgm:t>
    </dgm:pt>
    <dgm:pt modelId="{16185A65-36F6-44D3-B3E1-DFB16506C2C9}">
      <dgm:prSet/>
      <dgm:spPr/>
      <dgm:t>
        <a:bodyPr/>
        <a:lstStyle/>
        <a:p>
          <a:pPr>
            <a:defRPr cap="all"/>
          </a:pPr>
          <a:r>
            <a:rPr lang="en-IN"/>
            <a:t>Data Collection </a:t>
          </a:r>
          <a:endParaRPr lang="en-US"/>
        </a:p>
      </dgm:t>
    </dgm:pt>
    <dgm:pt modelId="{91047DA5-A9A8-4DE1-A3FB-954EA79EC019}" type="parTrans" cxnId="{F7BF0399-8DF9-4F87-A912-0452C873D4BC}">
      <dgm:prSet/>
      <dgm:spPr/>
      <dgm:t>
        <a:bodyPr/>
        <a:lstStyle/>
        <a:p>
          <a:endParaRPr lang="en-US"/>
        </a:p>
      </dgm:t>
    </dgm:pt>
    <dgm:pt modelId="{F5984BB9-B647-4A32-870C-6B728E825AC1}" type="sibTrans" cxnId="{F7BF0399-8DF9-4F87-A912-0452C873D4BC}">
      <dgm:prSet/>
      <dgm:spPr/>
      <dgm:t>
        <a:bodyPr/>
        <a:lstStyle/>
        <a:p>
          <a:endParaRPr lang="en-US"/>
        </a:p>
      </dgm:t>
    </dgm:pt>
    <dgm:pt modelId="{E0631E06-765E-406B-AAC0-98EC814A4853}">
      <dgm:prSet/>
      <dgm:spPr/>
      <dgm:t>
        <a:bodyPr/>
        <a:lstStyle/>
        <a:p>
          <a:pPr>
            <a:defRPr cap="all"/>
          </a:pPr>
          <a:r>
            <a:rPr lang="en-IN"/>
            <a:t>Mode Building</a:t>
          </a:r>
          <a:endParaRPr lang="en-US"/>
        </a:p>
      </dgm:t>
    </dgm:pt>
    <dgm:pt modelId="{9379F8ED-AE0A-4C00-A5B9-C3F865A357A3}" type="parTrans" cxnId="{86A97B2A-ADFA-4FD4-8DF9-2000331EBA92}">
      <dgm:prSet/>
      <dgm:spPr/>
      <dgm:t>
        <a:bodyPr/>
        <a:lstStyle/>
        <a:p>
          <a:endParaRPr lang="en-US"/>
        </a:p>
      </dgm:t>
    </dgm:pt>
    <dgm:pt modelId="{4C7BE7AE-6BD9-4D2E-8171-598AB064227F}" type="sibTrans" cxnId="{86A97B2A-ADFA-4FD4-8DF9-2000331EBA92}">
      <dgm:prSet/>
      <dgm:spPr/>
      <dgm:t>
        <a:bodyPr/>
        <a:lstStyle/>
        <a:p>
          <a:endParaRPr lang="en-US"/>
        </a:p>
      </dgm:t>
    </dgm:pt>
    <dgm:pt modelId="{92CD1ED7-8291-463C-9739-24010495BC40}" type="pres">
      <dgm:prSet presAssocID="{B135FADE-D19B-4530-8A52-7FB6B9AB7C7E}" presName="root" presStyleCnt="0">
        <dgm:presLayoutVars>
          <dgm:dir/>
          <dgm:resizeHandles val="exact"/>
        </dgm:presLayoutVars>
      </dgm:prSet>
      <dgm:spPr/>
    </dgm:pt>
    <dgm:pt modelId="{D9A3D5AB-B0C9-495D-9756-7CDD51725EB3}" type="pres">
      <dgm:prSet presAssocID="{BF202889-3446-4C2F-A5CD-732EB1A568A8}" presName="compNode" presStyleCnt="0"/>
      <dgm:spPr/>
    </dgm:pt>
    <dgm:pt modelId="{EB9F01C6-937C-40C1-B882-6CDC5F7E279D}" type="pres">
      <dgm:prSet presAssocID="{BF202889-3446-4C2F-A5CD-732EB1A568A8}" presName="iconBgRect" presStyleLbl="bgShp" presStyleIdx="0" presStyleCnt="5"/>
      <dgm:spPr>
        <a:prstGeom prst="round2DiagRect">
          <a:avLst>
            <a:gd name="adj1" fmla="val 29727"/>
            <a:gd name="adj2" fmla="val 0"/>
          </a:avLst>
        </a:prstGeom>
      </dgm:spPr>
    </dgm:pt>
    <dgm:pt modelId="{50BD13EB-663B-4A53-8836-06019712AFF2}" type="pres">
      <dgm:prSet presAssocID="{BF202889-3446-4C2F-A5CD-732EB1A568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919264C-F319-4FEA-BC53-D75996739083}" type="pres">
      <dgm:prSet presAssocID="{BF202889-3446-4C2F-A5CD-732EB1A568A8}" presName="spaceRect" presStyleCnt="0"/>
      <dgm:spPr/>
    </dgm:pt>
    <dgm:pt modelId="{5F564469-F6A5-43DE-9B0A-D66B9A371453}" type="pres">
      <dgm:prSet presAssocID="{BF202889-3446-4C2F-A5CD-732EB1A568A8}" presName="textRect" presStyleLbl="revTx" presStyleIdx="0" presStyleCnt="5">
        <dgm:presLayoutVars>
          <dgm:chMax val="1"/>
          <dgm:chPref val="1"/>
        </dgm:presLayoutVars>
      </dgm:prSet>
      <dgm:spPr/>
    </dgm:pt>
    <dgm:pt modelId="{5CEA661E-99D9-465E-843D-EAD7AA03F4D7}" type="pres">
      <dgm:prSet presAssocID="{C510CE24-F25C-4B40-BD1F-20266EBCB9DD}" presName="sibTrans" presStyleCnt="0"/>
      <dgm:spPr/>
    </dgm:pt>
    <dgm:pt modelId="{DABD1DAF-7665-4DA3-8C43-2883485553FD}" type="pres">
      <dgm:prSet presAssocID="{EB2970D6-5209-42AF-BFB3-BC173A6BD6DC}" presName="compNode" presStyleCnt="0"/>
      <dgm:spPr/>
    </dgm:pt>
    <dgm:pt modelId="{DFB9FD58-F691-406F-AF85-780814B44978}" type="pres">
      <dgm:prSet presAssocID="{EB2970D6-5209-42AF-BFB3-BC173A6BD6DC}" presName="iconBgRect" presStyleLbl="bgShp" presStyleIdx="1" presStyleCnt="5"/>
      <dgm:spPr>
        <a:prstGeom prst="round2DiagRect">
          <a:avLst>
            <a:gd name="adj1" fmla="val 29727"/>
            <a:gd name="adj2" fmla="val 0"/>
          </a:avLst>
        </a:prstGeom>
      </dgm:spPr>
    </dgm:pt>
    <dgm:pt modelId="{FD98B161-452D-4061-AA0C-849B9642FC43}" type="pres">
      <dgm:prSet presAssocID="{EB2970D6-5209-42AF-BFB3-BC173A6BD6D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9F1005E-BB45-44DA-B617-55A3D9EC480A}" type="pres">
      <dgm:prSet presAssocID="{EB2970D6-5209-42AF-BFB3-BC173A6BD6DC}" presName="spaceRect" presStyleCnt="0"/>
      <dgm:spPr/>
    </dgm:pt>
    <dgm:pt modelId="{8B6FA86C-7EE1-4F24-931B-BBB01AC5157F}" type="pres">
      <dgm:prSet presAssocID="{EB2970D6-5209-42AF-BFB3-BC173A6BD6DC}" presName="textRect" presStyleLbl="revTx" presStyleIdx="1" presStyleCnt="5">
        <dgm:presLayoutVars>
          <dgm:chMax val="1"/>
          <dgm:chPref val="1"/>
        </dgm:presLayoutVars>
      </dgm:prSet>
      <dgm:spPr/>
    </dgm:pt>
    <dgm:pt modelId="{DC79371E-F5FC-4EB2-B190-5D8A8660E4C3}" type="pres">
      <dgm:prSet presAssocID="{4A5B1833-CB8E-409B-A8F9-FCDB6E255773}" presName="sibTrans" presStyleCnt="0"/>
      <dgm:spPr/>
    </dgm:pt>
    <dgm:pt modelId="{63FDA358-E556-4837-B1F4-4CC6B692A07C}" type="pres">
      <dgm:prSet presAssocID="{B635DBA2-CCAB-457E-8279-47085ED3A7CD}" presName="compNode" presStyleCnt="0"/>
      <dgm:spPr/>
    </dgm:pt>
    <dgm:pt modelId="{D6D5ADF1-416B-495C-9F65-5EA9A0388563}" type="pres">
      <dgm:prSet presAssocID="{B635DBA2-CCAB-457E-8279-47085ED3A7CD}" presName="iconBgRect" presStyleLbl="bgShp" presStyleIdx="2" presStyleCnt="5"/>
      <dgm:spPr>
        <a:prstGeom prst="round2DiagRect">
          <a:avLst>
            <a:gd name="adj1" fmla="val 29727"/>
            <a:gd name="adj2" fmla="val 0"/>
          </a:avLst>
        </a:prstGeom>
      </dgm:spPr>
    </dgm:pt>
    <dgm:pt modelId="{6215210F-2997-4DD0-B282-7C14B2DBF10F}" type="pres">
      <dgm:prSet presAssocID="{B635DBA2-CCAB-457E-8279-47085ED3A7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957B810D-FE34-4F57-B1B6-B0A4ACE74C20}" type="pres">
      <dgm:prSet presAssocID="{B635DBA2-CCAB-457E-8279-47085ED3A7CD}" presName="spaceRect" presStyleCnt="0"/>
      <dgm:spPr/>
    </dgm:pt>
    <dgm:pt modelId="{6F7C206C-5CFA-4DBF-B7B5-3B42D654258D}" type="pres">
      <dgm:prSet presAssocID="{B635DBA2-CCAB-457E-8279-47085ED3A7CD}" presName="textRect" presStyleLbl="revTx" presStyleIdx="2" presStyleCnt="5">
        <dgm:presLayoutVars>
          <dgm:chMax val="1"/>
          <dgm:chPref val="1"/>
        </dgm:presLayoutVars>
      </dgm:prSet>
      <dgm:spPr/>
    </dgm:pt>
    <dgm:pt modelId="{C4056E15-9C71-4659-9EB4-45DF7DAF9955}" type="pres">
      <dgm:prSet presAssocID="{09D77347-BF5A-4BF3-86DB-C142B310FA5A}" presName="sibTrans" presStyleCnt="0"/>
      <dgm:spPr/>
    </dgm:pt>
    <dgm:pt modelId="{32D242BB-7AE0-46E7-88B3-4643CC25B53D}" type="pres">
      <dgm:prSet presAssocID="{16185A65-36F6-44D3-B3E1-DFB16506C2C9}" presName="compNode" presStyleCnt="0"/>
      <dgm:spPr/>
    </dgm:pt>
    <dgm:pt modelId="{5AEEC6DA-E19A-4DE6-8C7E-5E7E68544258}" type="pres">
      <dgm:prSet presAssocID="{16185A65-36F6-44D3-B3E1-DFB16506C2C9}" presName="iconBgRect" presStyleLbl="bgShp" presStyleIdx="3" presStyleCnt="5"/>
      <dgm:spPr>
        <a:prstGeom prst="round2DiagRect">
          <a:avLst>
            <a:gd name="adj1" fmla="val 29727"/>
            <a:gd name="adj2" fmla="val 0"/>
          </a:avLst>
        </a:prstGeom>
      </dgm:spPr>
    </dgm:pt>
    <dgm:pt modelId="{22CE044B-A198-433C-A406-7326C6226625}" type="pres">
      <dgm:prSet presAssocID="{16185A65-36F6-44D3-B3E1-DFB16506C2C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E4F791F1-E927-4B9D-8A34-41490CE66341}" type="pres">
      <dgm:prSet presAssocID="{16185A65-36F6-44D3-B3E1-DFB16506C2C9}" presName="spaceRect" presStyleCnt="0"/>
      <dgm:spPr/>
    </dgm:pt>
    <dgm:pt modelId="{A87C0F0F-C050-4AF5-90B2-AF69DA7F7F5F}" type="pres">
      <dgm:prSet presAssocID="{16185A65-36F6-44D3-B3E1-DFB16506C2C9}" presName="textRect" presStyleLbl="revTx" presStyleIdx="3" presStyleCnt="5">
        <dgm:presLayoutVars>
          <dgm:chMax val="1"/>
          <dgm:chPref val="1"/>
        </dgm:presLayoutVars>
      </dgm:prSet>
      <dgm:spPr/>
    </dgm:pt>
    <dgm:pt modelId="{05203F2B-663E-4B4A-AE75-F627616EE0CD}" type="pres">
      <dgm:prSet presAssocID="{F5984BB9-B647-4A32-870C-6B728E825AC1}" presName="sibTrans" presStyleCnt="0"/>
      <dgm:spPr/>
    </dgm:pt>
    <dgm:pt modelId="{60F66DB9-D329-4D4A-9376-FE8FD23FE783}" type="pres">
      <dgm:prSet presAssocID="{E0631E06-765E-406B-AAC0-98EC814A4853}" presName="compNode" presStyleCnt="0"/>
      <dgm:spPr/>
    </dgm:pt>
    <dgm:pt modelId="{D90706D8-FEA2-4478-B548-5A0280B22BBA}" type="pres">
      <dgm:prSet presAssocID="{E0631E06-765E-406B-AAC0-98EC814A4853}" presName="iconBgRect" presStyleLbl="bgShp" presStyleIdx="4" presStyleCnt="5"/>
      <dgm:spPr>
        <a:prstGeom prst="round2DiagRect">
          <a:avLst>
            <a:gd name="adj1" fmla="val 29727"/>
            <a:gd name="adj2" fmla="val 0"/>
          </a:avLst>
        </a:prstGeom>
      </dgm:spPr>
    </dgm:pt>
    <dgm:pt modelId="{F992306D-96CA-4F72-82F5-F51F448FBD6F}" type="pres">
      <dgm:prSet presAssocID="{E0631E06-765E-406B-AAC0-98EC814A48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ty"/>
        </a:ext>
      </dgm:extLst>
    </dgm:pt>
    <dgm:pt modelId="{68499D6D-B32F-45E0-88C2-C2FEE8C7E465}" type="pres">
      <dgm:prSet presAssocID="{E0631E06-765E-406B-AAC0-98EC814A4853}" presName="spaceRect" presStyleCnt="0"/>
      <dgm:spPr/>
    </dgm:pt>
    <dgm:pt modelId="{B1D5AB8D-EF75-4BFC-A506-F0860FE9E8FE}" type="pres">
      <dgm:prSet presAssocID="{E0631E06-765E-406B-AAC0-98EC814A4853}" presName="textRect" presStyleLbl="revTx" presStyleIdx="4" presStyleCnt="5">
        <dgm:presLayoutVars>
          <dgm:chMax val="1"/>
          <dgm:chPref val="1"/>
        </dgm:presLayoutVars>
      </dgm:prSet>
      <dgm:spPr/>
    </dgm:pt>
  </dgm:ptLst>
  <dgm:cxnLst>
    <dgm:cxn modelId="{86A97B2A-ADFA-4FD4-8DF9-2000331EBA92}" srcId="{B135FADE-D19B-4530-8A52-7FB6B9AB7C7E}" destId="{E0631E06-765E-406B-AAC0-98EC814A4853}" srcOrd="4" destOrd="0" parTransId="{9379F8ED-AE0A-4C00-A5B9-C3F865A357A3}" sibTransId="{4C7BE7AE-6BD9-4D2E-8171-598AB064227F}"/>
    <dgm:cxn modelId="{1EADE240-A476-4122-AAB3-A9345E9806E6}" type="presOf" srcId="{BF202889-3446-4C2F-A5CD-732EB1A568A8}" destId="{5F564469-F6A5-43DE-9B0A-D66B9A371453}" srcOrd="0" destOrd="0" presId="urn:microsoft.com/office/officeart/2018/5/layout/IconLeafLabelList"/>
    <dgm:cxn modelId="{C56DD75B-1A40-4801-B990-5F1363AE3347}" type="presOf" srcId="{E0631E06-765E-406B-AAC0-98EC814A4853}" destId="{B1D5AB8D-EF75-4BFC-A506-F0860FE9E8FE}" srcOrd="0" destOrd="0" presId="urn:microsoft.com/office/officeart/2018/5/layout/IconLeafLabelList"/>
    <dgm:cxn modelId="{37387742-92F6-4285-984B-9E6D13D52749}" type="presOf" srcId="{EB2970D6-5209-42AF-BFB3-BC173A6BD6DC}" destId="{8B6FA86C-7EE1-4F24-931B-BBB01AC5157F}" srcOrd="0" destOrd="0" presId="urn:microsoft.com/office/officeart/2018/5/layout/IconLeafLabelList"/>
    <dgm:cxn modelId="{F4A38F67-862C-40FA-A28D-58DAFAB756E2}" type="presOf" srcId="{B635DBA2-CCAB-457E-8279-47085ED3A7CD}" destId="{6F7C206C-5CFA-4DBF-B7B5-3B42D654258D}" srcOrd="0" destOrd="0" presId="urn:microsoft.com/office/officeart/2018/5/layout/IconLeafLabelList"/>
    <dgm:cxn modelId="{F7BF0399-8DF9-4F87-A912-0452C873D4BC}" srcId="{B135FADE-D19B-4530-8A52-7FB6B9AB7C7E}" destId="{16185A65-36F6-44D3-B3E1-DFB16506C2C9}" srcOrd="3" destOrd="0" parTransId="{91047DA5-A9A8-4DE1-A3FB-954EA79EC019}" sibTransId="{F5984BB9-B647-4A32-870C-6B728E825AC1}"/>
    <dgm:cxn modelId="{28783AAC-63B0-48CE-A6E3-265D5C6DEB77}" srcId="{B135FADE-D19B-4530-8A52-7FB6B9AB7C7E}" destId="{BF202889-3446-4C2F-A5CD-732EB1A568A8}" srcOrd="0" destOrd="0" parTransId="{88340846-72A6-4540-8C17-CB07D24CBD3A}" sibTransId="{C510CE24-F25C-4B40-BD1F-20266EBCB9DD}"/>
    <dgm:cxn modelId="{B8C899B1-934A-40F4-A1DC-710793693541}" type="presOf" srcId="{16185A65-36F6-44D3-B3E1-DFB16506C2C9}" destId="{A87C0F0F-C050-4AF5-90B2-AF69DA7F7F5F}" srcOrd="0" destOrd="0" presId="urn:microsoft.com/office/officeart/2018/5/layout/IconLeafLabelList"/>
    <dgm:cxn modelId="{C06797C2-9110-4831-A32B-E90FDD060B60}" srcId="{B135FADE-D19B-4530-8A52-7FB6B9AB7C7E}" destId="{B635DBA2-CCAB-457E-8279-47085ED3A7CD}" srcOrd="2" destOrd="0" parTransId="{5D8EAC99-1032-4910-9ECD-FD067F38F2D1}" sibTransId="{09D77347-BF5A-4BF3-86DB-C142B310FA5A}"/>
    <dgm:cxn modelId="{94D7ECD2-8C53-4369-8E03-8906AC7FB990}" srcId="{B135FADE-D19B-4530-8A52-7FB6B9AB7C7E}" destId="{EB2970D6-5209-42AF-BFB3-BC173A6BD6DC}" srcOrd="1" destOrd="0" parTransId="{1AB22B8F-41C7-4A2E-841E-3A135E6FD6AC}" sibTransId="{4A5B1833-CB8E-409B-A8F9-FCDB6E255773}"/>
    <dgm:cxn modelId="{3E60D9D3-4242-47B8-9B2A-AC79D8985015}" type="presOf" srcId="{B135FADE-D19B-4530-8A52-7FB6B9AB7C7E}" destId="{92CD1ED7-8291-463C-9739-24010495BC40}" srcOrd="0" destOrd="0" presId="urn:microsoft.com/office/officeart/2018/5/layout/IconLeafLabelList"/>
    <dgm:cxn modelId="{F1F6B4D2-10DE-437C-BE8C-C6C45FC33F1D}" type="presParOf" srcId="{92CD1ED7-8291-463C-9739-24010495BC40}" destId="{D9A3D5AB-B0C9-495D-9756-7CDD51725EB3}" srcOrd="0" destOrd="0" presId="urn:microsoft.com/office/officeart/2018/5/layout/IconLeafLabelList"/>
    <dgm:cxn modelId="{50AF1BDD-0B10-46C4-91E9-002124DD58C0}" type="presParOf" srcId="{D9A3D5AB-B0C9-495D-9756-7CDD51725EB3}" destId="{EB9F01C6-937C-40C1-B882-6CDC5F7E279D}" srcOrd="0" destOrd="0" presId="urn:microsoft.com/office/officeart/2018/5/layout/IconLeafLabelList"/>
    <dgm:cxn modelId="{8C336A62-CD9A-4D46-A7D3-00B196D0AB6E}" type="presParOf" srcId="{D9A3D5AB-B0C9-495D-9756-7CDD51725EB3}" destId="{50BD13EB-663B-4A53-8836-06019712AFF2}" srcOrd="1" destOrd="0" presId="urn:microsoft.com/office/officeart/2018/5/layout/IconLeafLabelList"/>
    <dgm:cxn modelId="{D97AC491-108E-4286-AE26-29B31049742A}" type="presParOf" srcId="{D9A3D5AB-B0C9-495D-9756-7CDD51725EB3}" destId="{C919264C-F319-4FEA-BC53-D75996739083}" srcOrd="2" destOrd="0" presId="urn:microsoft.com/office/officeart/2018/5/layout/IconLeafLabelList"/>
    <dgm:cxn modelId="{5992232A-ED96-4E09-A793-047FE997C78A}" type="presParOf" srcId="{D9A3D5AB-B0C9-495D-9756-7CDD51725EB3}" destId="{5F564469-F6A5-43DE-9B0A-D66B9A371453}" srcOrd="3" destOrd="0" presId="urn:microsoft.com/office/officeart/2018/5/layout/IconLeafLabelList"/>
    <dgm:cxn modelId="{E38ED86D-9076-4405-B8AA-4E6E449F4739}" type="presParOf" srcId="{92CD1ED7-8291-463C-9739-24010495BC40}" destId="{5CEA661E-99D9-465E-843D-EAD7AA03F4D7}" srcOrd="1" destOrd="0" presId="urn:microsoft.com/office/officeart/2018/5/layout/IconLeafLabelList"/>
    <dgm:cxn modelId="{6C751E61-82D4-4AFA-BAAE-13F3B66CB3D3}" type="presParOf" srcId="{92CD1ED7-8291-463C-9739-24010495BC40}" destId="{DABD1DAF-7665-4DA3-8C43-2883485553FD}" srcOrd="2" destOrd="0" presId="urn:microsoft.com/office/officeart/2018/5/layout/IconLeafLabelList"/>
    <dgm:cxn modelId="{C4E0EE24-F98E-41DF-A245-453E120F590D}" type="presParOf" srcId="{DABD1DAF-7665-4DA3-8C43-2883485553FD}" destId="{DFB9FD58-F691-406F-AF85-780814B44978}" srcOrd="0" destOrd="0" presId="urn:microsoft.com/office/officeart/2018/5/layout/IconLeafLabelList"/>
    <dgm:cxn modelId="{F6431252-094F-4A21-B28C-AC484DBE884F}" type="presParOf" srcId="{DABD1DAF-7665-4DA3-8C43-2883485553FD}" destId="{FD98B161-452D-4061-AA0C-849B9642FC43}" srcOrd="1" destOrd="0" presId="urn:microsoft.com/office/officeart/2018/5/layout/IconLeafLabelList"/>
    <dgm:cxn modelId="{47A794BE-D568-4D58-A979-AB577102DC53}" type="presParOf" srcId="{DABD1DAF-7665-4DA3-8C43-2883485553FD}" destId="{49F1005E-BB45-44DA-B617-55A3D9EC480A}" srcOrd="2" destOrd="0" presId="urn:microsoft.com/office/officeart/2018/5/layout/IconLeafLabelList"/>
    <dgm:cxn modelId="{4734AE91-BFB4-4C14-9A7F-C587F8B18766}" type="presParOf" srcId="{DABD1DAF-7665-4DA3-8C43-2883485553FD}" destId="{8B6FA86C-7EE1-4F24-931B-BBB01AC5157F}" srcOrd="3" destOrd="0" presId="urn:microsoft.com/office/officeart/2018/5/layout/IconLeafLabelList"/>
    <dgm:cxn modelId="{D992E8F2-1FAB-48DB-890B-6FB1155A92EF}" type="presParOf" srcId="{92CD1ED7-8291-463C-9739-24010495BC40}" destId="{DC79371E-F5FC-4EB2-B190-5D8A8660E4C3}" srcOrd="3" destOrd="0" presId="urn:microsoft.com/office/officeart/2018/5/layout/IconLeafLabelList"/>
    <dgm:cxn modelId="{6A78ABFA-2036-4EF1-BBBE-5ECEB9F8DACE}" type="presParOf" srcId="{92CD1ED7-8291-463C-9739-24010495BC40}" destId="{63FDA358-E556-4837-B1F4-4CC6B692A07C}" srcOrd="4" destOrd="0" presId="urn:microsoft.com/office/officeart/2018/5/layout/IconLeafLabelList"/>
    <dgm:cxn modelId="{41FACA6A-F067-4384-AF8F-16059D143DB9}" type="presParOf" srcId="{63FDA358-E556-4837-B1F4-4CC6B692A07C}" destId="{D6D5ADF1-416B-495C-9F65-5EA9A0388563}" srcOrd="0" destOrd="0" presId="urn:microsoft.com/office/officeart/2018/5/layout/IconLeafLabelList"/>
    <dgm:cxn modelId="{53F536EE-D9DC-4401-A26D-F2AE0AF6936D}" type="presParOf" srcId="{63FDA358-E556-4837-B1F4-4CC6B692A07C}" destId="{6215210F-2997-4DD0-B282-7C14B2DBF10F}" srcOrd="1" destOrd="0" presId="urn:microsoft.com/office/officeart/2018/5/layout/IconLeafLabelList"/>
    <dgm:cxn modelId="{9BE08F4D-8291-4061-81D1-18851E7DCDAD}" type="presParOf" srcId="{63FDA358-E556-4837-B1F4-4CC6B692A07C}" destId="{957B810D-FE34-4F57-B1B6-B0A4ACE74C20}" srcOrd="2" destOrd="0" presId="urn:microsoft.com/office/officeart/2018/5/layout/IconLeafLabelList"/>
    <dgm:cxn modelId="{13C35414-BB0D-4530-8D54-60D1AFFA9F70}" type="presParOf" srcId="{63FDA358-E556-4837-B1F4-4CC6B692A07C}" destId="{6F7C206C-5CFA-4DBF-B7B5-3B42D654258D}" srcOrd="3" destOrd="0" presId="urn:microsoft.com/office/officeart/2018/5/layout/IconLeafLabelList"/>
    <dgm:cxn modelId="{1112BC25-3163-44D3-974B-633F397AA6E7}" type="presParOf" srcId="{92CD1ED7-8291-463C-9739-24010495BC40}" destId="{C4056E15-9C71-4659-9EB4-45DF7DAF9955}" srcOrd="5" destOrd="0" presId="urn:microsoft.com/office/officeart/2018/5/layout/IconLeafLabelList"/>
    <dgm:cxn modelId="{1BCED823-53D6-4D64-A058-F5B023716589}" type="presParOf" srcId="{92CD1ED7-8291-463C-9739-24010495BC40}" destId="{32D242BB-7AE0-46E7-88B3-4643CC25B53D}" srcOrd="6" destOrd="0" presId="urn:microsoft.com/office/officeart/2018/5/layout/IconLeafLabelList"/>
    <dgm:cxn modelId="{ED680C83-00C3-4E50-8BFC-A1429E074E65}" type="presParOf" srcId="{32D242BB-7AE0-46E7-88B3-4643CC25B53D}" destId="{5AEEC6DA-E19A-4DE6-8C7E-5E7E68544258}" srcOrd="0" destOrd="0" presId="urn:microsoft.com/office/officeart/2018/5/layout/IconLeafLabelList"/>
    <dgm:cxn modelId="{F45CC220-BE85-498D-9B50-A3B34404DABC}" type="presParOf" srcId="{32D242BB-7AE0-46E7-88B3-4643CC25B53D}" destId="{22CE044B-A198-433C-A406-7326C6226625}" srcOrd="1" destOrd="0" presId="urn:microsoft.com/office/officeart/2018/5/layout/IconLeafLabelList"/>
    <dgm:cxn modelId="{74150C5A-CE8F-42A6-8E6C-89C937013748}" type="presParOf" srcId="{32D242BB-7AE0-46E7-88B3-4643CC25B53D}" destId="{E4F791F1-E927-4B9D-8A34-41490CE66341}" srcOrd="2" destOrd="0" presId="urn:microsoft.com/office/officeart/2018/5/layout/IconLeafLabelList"/>
    <dgm:cxn modelId="{33295A26-411E-48C1-8D50-2053D27CF20F}" type="presParOf" srcId="{32D242BB-7AE0-46E7-88B3-4643CC25B53D}" destId="{A87C0F0F-C050-4AF5-90B2-AF69DA7F7F5F}" srcOrd="3" destOrd="0" presId="urn:microsoft.com/office/officeart/2018/5/layout/IconLeafLabelList"/>
    <dgm:cxn modelId="{EE9FC885-702C-4BC9-B17E-26A97383A7BC}" type="presParOf" srcId="{92CD1ED7-8291-463C-9739-24010495BC40}" destId="{05203F2B-663E-4B4A-AE75-F627616EE0CD}" srcOrd="7" destOrd="0" presId="urn:microsoft.com/office/officeart/2018/5/layout/IconLeafLabelList"/>
    <dgm:cxn modelId="{1153F427-BA55-4074-B7AD-E10D98B0A8C6}" type="presParOf" srcId="{92CD1ED7-8291-463C-9739-24010495BC40}" destId="{60F66DB9-D329-4D4A-9376-FE8FD23FE783}" srcOrd="8" destOrd="0" presId="urn:microsoft.com/office/officeart/2018/5/layout/IconLeafLabelList"/>
    <dgm:cxn modelId="{24F2EA82-FC6A-4333-8935-643EAFBD09F8}" type="presParOf" srcId="{60F66DB9-D329-4D4A-9376-FE8FD23FE783}" destId="{D90706D8-FEA2-4478-B548-5A0280B22BBA}" srcOrd="0" destOrd="0" presId="urn:microsoft.com/office/officeart/2018/5/layout/IconLeafLabelList"/>
    <dgm:cxn modelId="{48C07346-A5A0-44A4-B95C-1381CA334B40}" type="presParOf" srcId="{60F66DB9-D329-4D4A-9376-FE8FD23FE783}" destId="{F992306D-96CA-4F72-82F5-F51F448FBD6F}" srcOrd="1" destOrd="0" presId="urn:microsoft.com/office/officeart/2018/5/layout/IconLeafLabelList"/>
    <dgm:cxn modelId="{1215E881-D692-4DC7-B523-1D3444E8E779}" type="presParOf" srcId="{60F66DB9-D329-4D4A-9376-FE8FD23FE783}" destId="{68499D6D-B32F-45E0-88C2-C2FEE8C7E465}" srcOrd="2" destOrd="0" presId="urn:microsoft.com/office/officeart/2018/5/layout/IconLeafLabelList"/>
    <dgm:cxn modelId="{408A6560-34C5-4A6C-861F-5F1945112889}" type="presParOf" srcId="{60F66DB9-D329-4D4A-9376-FE8FD23FE783}" destId="{B1D5AB8D-EF75-4BFC-A506-F0860FE9E8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F01C6-937C-40C1-B882-6CDC5F7E279D}">
      <dsp:nvSpPr>
        <dsp:cNvPr id="0" name=""/>
        <dsp:cNvSpPr/>
      </dsp:nvSpPr>
      <dsp:spPr>
        <a:xfrm>
          <a:off x="901872" y="1533"/>
          <a:ext cx="982195" cy="98219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D13EB-663B-4A53-8836-06019712AFF2}">
      <dsp:nvSpPr>
        <dsp:cNvPr id="0" name=""/>
        <dsp:cNvSpPr/>
      </dsp:nvSpPr>
      <dsp:spPr>
        <a:xfrm>
          <a:off x="1111192" y="210854"/>
          <a:ext cx="563554" cy="563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564469-F6A5-43DE-9B0A-D66B9A371453}">
      <dsp:nvSpPr>
        <dsp:cNvPr id="0" name=""/>
        <dsp:cNvSpPr/>
      </dsp:nvSpPr>
      <dsp:spPr>
        <a:xfrm>
          <a:off x="587892" y="1289658"/>
          <a:ext cx="1610156" cy="201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kern="1200"/>
            <a:t>Images are one of the major sources of data in the field of data science and AI. This field is making appropriate use of information that can be gathered through images by examining its features and details. We are trying to give you an exposure of how an end to end project is developed in this field. </a:t>
          </a:r>
          <a:endParaRPr lang="en-US" sz="1100" kern="1200"/>
        </a:p>
      </dsp:txBody>
      <dsp:txXfrm>
        <a:off x="587892" y="1289658"/>
        <a:ext cx="1610156" cy="2012695"/>
      </dsp:txXfrm>
    </dsp:sp>
    <dsp:sp modelId="{DFB9FD58-F691-406F-AF85-780814B44978}">
      <dsp:nvSpPr>
        <dsp:cNvPr id="0" name=""/>
        <dsp:cNvSpPr/>
      </dsp:nvSpPr>
      <dsp:spPr>
        <a:xfrm>
          <a:off x="2793806" y="1533"/>
          <a:ext cx="982195" cy="98219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8B161-452D-4061-AA0C-849B9642FC43}">
      <dsp:nvSpPr>
        <dsp:cNvPr id="0" name=""/>
        <dsp:cNvSpPr/>
      </dsp:nvSpPr>
      <dsp:spPr>
        <a:xfrm>
          <a:off x="3003126" y="210854"/>
          <a:ext cx="563554" cy="563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6FA86C-7EE1-4F24-931B-BBB01AC5157F}">
      <dsp:nvSpPr>
        <dsp:cNvPr id="0" name=""/>
        <dsp:cNvSpPr/>
      </dsp:nvSpPr>
      <dsp:spPr>
        <a:xfrm>
          <a:off x="2479825" y="1289658"/>
          <a:ext cx="1610156" cy="201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kern="1200"/>
            <a:t>The idea behind this project is to build a deep learning-based Image Classification model on images that will be scraped from e-commerce portal. This is done to make the model more and more robust. </a:t>
          </a:r>
          <a:endParaRPr lang="en-US" sz="1100" kern="1200"/>
        </a:p>
      </dsp:txBody>
      <dsp:txXfrm>
        <a:off x="2479825" y="1289658"/>
        <a:ext cx="1610156" cy="2012695"/>
      </dsp:txXfrm>
    </dsp:sp>
    <dsp:sp modelId="{D6D5ADF1-416B-495C-9F65-5EA9A0388563}">
      <dsp:nvSpPr>
        <dsp:cNvPr id="0" name=""/>
        <dsp:cNvSpPr/>
      </dsp:nvSpPr>
      <dsp:spPr>
        <a:xfrm>
          <a:off x="4685739" y="1533"/>
          <a:ext cx="982195" cy="98219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5210F-2997-4DD0-B282-7C14B2DBF10F}">
      <dsp:nvSpPr>
        <dsp:cNvPr id="0" name=""/>
        <dsp:cNvSpPr/>
      </dsp:nvSpPr>
      <dsp:spPr>
        <a:xfrm>
          <a:off x="4895060" y="210854"/>
          <a:ext cx="563554" cy="563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7C206C-5CFA-4DBF-B7B5-3B42D654258D}">
      <dsp:nvSpPr>
        <dsp:cNvPr id="0" name=""/>
        <dsp:cNvSpPr/>
      </dsp:nvSpPr>
      <dsp:spPr>
        <a:xfrm>
          <a:off x="4371759" y="1289658"/>
          <a:ext cx="1610156" cy="201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kern="1200"/>
            <a:t>This task is divided into two phases:</a:t>
          </a:r>
          <a:endParaRPr lang="en-US" sz="1100" kern="1200"/>
        </a:p>
      </dsp:txBody>
      <dsp:txXfrm>
        <a:off x="4371759" y="1289658"/>
        <a:ext cx="1610156" cy="2012695"/>
      </dsp:txXfrm>
    </dsp:sp>
    <dsp:sp modelId="{5AEEC6DA-E19A-4DE6-8C7E-5E7E68544258}">
      <dsp:nvSpPr>
        <dsp:cNvPr id="0" name=""/>
        <dsp:cNvSpPr/>
      </dsp:nvSpPr>
      <dsp:spPr>
        <a:xfrm>
          <a:off x="6577673" y="1533"/>
          <a:ext cx="982195" cy="98219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E044B-A198-433C-A406-7326C6226625}">
      <dsp:nvSpPr>
        <dsp:cNvPr id="0" name=""/>
        <dsp:cNvSpPr/>
      </dsp:nvSpPr>
      <dsp:spPr>
        <a:xfrm>
          <a:off x="6786993" y="210854"/>
          <a:ext cx="563554" cy="5635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7C0F0F-C050-4AF5-90B2-AF69DA7F7F5F}">
      <dsp:nvSpPr>
        <dsp:cNvPr id="0" name=""/>
        <dsp:cNvSpPr/>
      </dsp:nvSpPr>
      <dsp:spPr>
        <a:xfrm>
          <a:off x="6263692" y="1289658"/>
          <a:ext cx="1610156" cy="201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kern="1200"/>
            <a:t>Data Collection </a:t>
          </a:r>
          <a:endParaRPr lang="en-US" sz="1100" kern="1200"/>
        </a:p>
      </dsp:txBody>
      <dsp:txXfrm>
        <a:off x="6263692" y="1289658"/>
        <a:ext cx="1610156" cy="2012695"/>
      </dsp:txXfrm>
    </dsp:sp>
    <dsp:sp modelId="{D90706D8-FEA2-4478-B548-5A0280B22BBA}">
      <dsp:nvSpPr>
        <dsp:cNvPr id="0" name=""/>
        <dsp:cNvSpPr/>
      </dsp:nvSpPr>
      <dsp:spPr>
        <a:xfrm>
          <a:off x="8469607" y="1533"/>
          <a:ext cx="982195" cy="98219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2306D-96CA-4F72-82F5-F51F448FBD6F}">
      <dsp:nvSpPr>
        <dsp:cNvPr id="0" name=""/>
        <dsp:cNvSpPr/>
      </dsp:nvSpPr>
      <dsp:spPr>
        <a:xfrm>
          <a:off x="8678927" y="210854"/>
          <a:ext cx="563554" cy="5635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D5AB8D-EF75-4BFC-A506-F0860FE9E8FE}">
      <dsp:nvSpPr>
        <dsp:cNvPr id="0" name=""/>
        <dsp:cNvSpPr/>
      </dsp:nvSpPr>
      <dsp:spPr>
        <a:xfrm>
          <a:off x="8155626" y="1289658"/>
          <a:ext cx="1610156" cy="201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kern="1200"/>
            <a:t>Mode Building</a:t>
          </a:r>
          <a:endParaRPr lang="en-US" sz="1100" kern="1200"/>
        </a:p>
      </dsp:txBody>
      <dsp:txXfrm>
        <a:off x="8155626" y="1289658"/>
        <a:ext cx="1610156" cy="201269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46829-1E51-4326-A876-CAFD2257102E}" type="datetimeFigureOut">
              <a:rPr lang="en-IN" smtClean="0"/>
              <a:t>18-04-2021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2053747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1352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42409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3862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269458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9C46829-1E51-4326-A876-CAFD2257102E}" type="datetimeFigureOut">
              <a:rPr lang="en-IN" smtClean="0"/>
              <a:t>18-04-2021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4086714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9C46829-1E51-4326-A876-CAFD2257102E}" type="datetimeFigureOut">
              <a:rPr lang="en-IN" smtClean="0"/>
              <a:t>18-04-2021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1506031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46829-1E51-4326-A876-CAFD2257102E}" type="datetimeFigureOut">
              <a:rPr lang="en-IN" smtClean="0"/>
              <a:t>18-04-2021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1050301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46829-1E51-4326-A876-CAFD2257102E}" type="datetimeFigureOut">
              <a:rPr lang="en-IN" smtClean="0"/>
              <a:t>18-04-2021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298825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46829-1E51-4326-A876-CAFD2257102E}" type="datetimeFigureOut">
              <a:rPr lang="en-IN" smtClean="0"/>
              <a:t>18-04-2021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344485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C46829-1E51-4326-A876-CAFD2257102E}" type="datetimeFigureOut">
              <a:rPr lang="en-IN" smtClean="0"/>
              <a:t>18-04-2021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315527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401669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C46829-1E51-4326-A876-CAFD2257102E}" type="datetimeFigureOut">
              <a:rPr lang="en-IN" smtClean="0"/>
              <a:t>18-04-2021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409472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C46829-1E51-4326-A876-CAFD2257102E}" type="datetimeFigureOut">
              <a:rPr lang="en-IN" smtClean="0"/>
              <a:t>18-04-2021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1539443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46829-1E51-4326-A876-CAFD2257102E}" type="datetimeFigureOut">
              <a:rPr lang="en-IN" smtClean="0"/>
              <a:t>18-04-2021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300752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3305558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46829-1E51-4326-A876-CAFD2257102E}" type="datetimeFigureOut">
              <a:rPr lang="en-IN" smtClean="0"/>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30AB3-429C-4D9A-BA99-F845227CCE4A}" type="slidenum">
              <a:rPr lang="en-IN" smtClean="0"/>
              <a:t>‹#›</a:t>
            </a:fld>
            <a:endParaRPr lang="en-IN"/>
          </a:p>
        </p:txBody>
      </p:sp>
    </p:spTree>
    <p:extLst>
      <p:ext uri="{BB962C8B-B14F-4D97-AF65-F5344CB8AC3E}">
        <p14:creationId xmlns:p14="http://schemas.microsoft.com/office/powerpoint/2010/main" val="191049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9C46829-1E51-4326-A876-CAFD2257102E}" type="datetimeFigureOut">
              <a:rPr lang="en-IN" smtClean="0"/>
              <a:t>18-04-2021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1D30AB3-429C-4D9A-BA99-F845227CCE4A}" type="slidenum">
              <a:rPr lang="en-IN" smtClean="0"/>
              <a:t>‹#›</a:t>
            </a:fld>
            <a:endParaRPr lang="en-IN"/>
          </a:p>
        </p:txBody>
      </p:sp>
    </p:spTree>
    <p:extLst>
      <p:ext uri="{BB962C8B-B14F-4D97-AF65-F5344CB8AC3E}">
        <p14:creationId xmlns:p14="http://schemas.microsoft.com/office/powerpoint/2010/main" val="341372612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1090-FC27-4739-8CBE-1624DAE26DEF}"/>
              </a:ext>
            </a:extLst>
          </p:cNvPr>
          <p:cNvSpPr>
            <a:spLocks noGrp="1"/>
          </p:cNvSpPr>
          <p:nvPr>
            <p:ph type="ctrTitle"/>
          </p:nvPr>
        </p:nvSpPr>
        <p:spPr/>
        <p:txBody>
          <a:bodyPr/>
          <a:lstStyle/>
          <a:p>
            <a:r>
              <a:rPr lang="en-IN" b="1" dirty="0"/>
              <a:t>Image Scraping and Classification Project</a:t>
            </a:r>
            <a:br>
              <a:rPr lang="en-IN" dirty="0"/>
            </a:br>
            <a:endParaRPr lang="en-IN" dirty="0"/>
          </a:p>
        </p:txBody>
      </p:sp>
      <p:sp>
        <p:nvSpPr>
          <p:cNvPr id="3" name="Subtitle 2">
            <a:extLst>
              <a:ext uri="{FF2B5EF4-FFF2-40B4-BE49-F238E27FC236}">
                <a16:creationId xmlns:a16="http://schemas.microsoft.com/office/drawing/2014/main" id="{5B17B285-8D4F-4DFA-BDFE-334B0FEC231F}"/>
              </a:ext>
            </a:extLst>
          </p:cNvPr>
          <p:cNvSpPr>
            <a:spLocks noGrp="1"/>
          </p:cNvSpPr>
          <p:nvPr>
            <p:ph type="subTitle" idx="1"/>
          </p:nvPr>
        </p:nvSpPr>
        <p:spPr/>
        <p:txBody>
          <a:bodyPr/>
          <a:lstStyle/>
          <a:p>
            <a:r>
              <a:rPr lang="en-IN" dirty="0"/>
              <a:t>BY: RAVI SHEKHAR VERMA</a:t>
            </a:r>
          </a:p>
        </p:txBody>
      </p:sp>
    </p:spTree>
    <p:extLst>
      <p:ext uri="{BB962C8B-B14F-4D97-AF65-F5344CB8AC3E}">
        <p14:creationId xmlns:p14="http://schemas.microsoft.com/office/powerpoint/2010/main" val="108304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FEE5-AA05-4013-8199-880E63F807E6}"/>
              </a:ext>
            </a:extLst>
          </p:cNvPr>
          <p:cNvSpPr>
            <a:spLocks noGrp="1"/>
          </p:cNvSpPr>
          <p:nvPr>
            <p:ph type="title"/>
          </p:nvPr>
        </p:nvSpPr>
        <p:spPr/>
        <p:txBody>
          <a:bodyPr/>
          <a:lstStyle/>
          <a:p>
            <a:r>
              <a:rPr lang="en-IN" dirty="0">
                <a:effectLst/>
              </a:rPr>
              <a:t>Interpretation of the Results</a:t>
            </a:r>
            <a:br>
              <a:rPr lang="en-IN" dirty="0">
                <a:effectLst/>
              </a:rPr>
            </a:br>
            <a:endParaRPr lang="en-IN" dirty="0"/>
          </a:p>
        </p:txBody>
      </p:sp>
      <p:pic>
        <p:nvPicPr>
          <p:cNvPr id="4" name="Picture 3" descr="Graphical user interface, text, application&#10;&#10;Description automatically generated">
            <a:extLst>
              <a:ext uri="{FF2B5EF4-FFF2-40B4-BE49-F238E27FC236}">
                <a16:creationId xmlns:a16="http://schemas.microsoft.com/office/drawing/2014/main" id="{54F35411-0B20-45EF-B2CA-3D6D60ECB1BA}"/>
              </a:ext>
            </a:extLst>
          </p:cNvPr>
          <p:cNvPicPr>
            <a:picLocks noChangeAspect="1"/>
          </p:cNvPicPr>
          <p:nvPr/>
        </p:nvPicPr>
        <p:blipFill rotWithShape="1">
          <a:blip r:embed="rId2">
            <a:extLst>
              <a:ext uri="{28A0092B-C50C-407E-A947-70E740481C1C}">
                <a14:useLocalDpi xmlns:a14="http://schemas.microsoft.com/office/drawing/2010/main" val="0"/>
              </a:ext>
            </a:extLst>
          </a:blip>
          <a:srcRect l="10018" t="20692" r="11846" b="3660"/>
          <a:stretch/>
        </p:blipFill>
        <p:spPr>
          <a:xfrm>
            <a:off x="2797865" y="1530626"/>
            <a:ext cx="6445526" cy="4899991"/>
          </a:xfrm>
          <a:prstGeom prst="rect">
            <a:avLst/>
          </a:prstGeom>
        </p:spPr>
      </p:pic>
    </p:spTree>
    <p:extLst>
      <p:ext uri="{BB962C8B-B14F-4D97-AF65-F5344CB8AC3E}">
        <p14:creationId xmlns:p14="http://schemas.microsoft.com/office/powerpoint/2010/main" val="256154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F8F5-8B62-46E7-B39C-6589DEADD7F9}"/>
              </a:ext>
            </a:extLst>
          </p:cNvPr>
          <p:cNvSpPr>
            <a:spLocks noGrp="1"/>
          </p:cNvSpPr>
          <p:nvPr>
            <p:ph type="title"/>
          </p:nvPr>
        </p:nvSpPr>
        <p:spPr/>
        <p:txBody>
          <a:bodyPr/>
          <a:lstStyle/>
          <a:p>
            <a:r>
              <a:rPr lang="en-IN" dirty="0">
                <a:effectLst/>
              </a:rPr>
              <a:t> Visualizing Training</a:t>
            </a: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id="{777CDD8A-9E1E-45CE-993D-5458088E9913}"/>
              </a:ext>
            </a:extLst>
          </p:cNvPr>
          <p:cNvPicPr>
            <a:picLocks noChangeAspect="1"/>
          </p:cNvPicPr>
          <p:nvPr/>
        </p:nvPicPr>
        <p:blipFill rotWithShape="1">
          <a:blip r:embed="rId2">
            <a:extLst>
              <a:ext uri="{28A0092B-C50C-407E-A947-70E740481C1C}">
                <a14:useLocalDpi xmlns:a14="http://schemas.microsoft.com/office/drawing/2010/main" val="0"/>
              </a:ext>
            </a:extLst>
          </a:blip>
          <a:srcRect l="10996" t="28340" r="13769" b="18641"/>
          <a:stretch/>
        </p:blipFill>
        <p:spPr>
          <a:xfrm>
            <a:off x="1242392" y="1565413"/>
            <a:ext cx="9874526" cy="4682987"/>
          </a:xfrm>
          <a:prstGeom prst="rect">
            <a:avLst/>
          </a:prstGeom>
        </p:spPr>
      </p:pic>
    </p:spTree>
    <p:extLst>
      <p:ext uri="{BB962C8B-B14F-4D97-AF65-F5344CB8AC3E}">
        <p14:creationId xmlns:p14="http://schemas.microsoft.com/office/powerpoint/2010/main" val="320167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E8AC-9BB5-4C9A-B322-A71622690C08}"/>
              </a:ext>
            </a:extLst>
          </p:cNvPr>
          <p:cNvSpPr>
            <a:spLocks noGrp="1"/>
          </p:cNvSpPr>
          <p:nvPr>
            <p:ph type="title"/>
          </p:nvPr>
        </p:nvSpPr>
        <p:spPr>
          <a:xfrm>
            <a:off x="913795" y="609601"/>
            <a:ext cx="10353762" cy="1224170"/>
          </a:xfrm>
        </p:spPr>
        <p:txBody>
          <a:bodyPr>
            <a:normAutofit fontScale="90000"/>
          </a:bodyPr>
          <a:lstStyle/>
          <a:p>
            <a:r>
              <a:rPr lang="en-IN" dirty="0">
                <a:effectLst/>
              </a:rPr>
              <a:t>Key Findings and Conclusions of the Study</a:t>
            </a:r>
            <a:br>
              <a:rPr lang="en-IN" dirty="0">
                <a:effectLst/>
              </a:rPr>
            </a:br>
            <a:endParaRPr lang="en-IN" dirty="0"/>
          </a:p>
        </p:txBody>
      </p:sp>
      <p:sp>
        <p:nvSpPr>
          <p:cNvPr id="3" name="Text Placeholder 2">
            <a:extLst>
              <a:ext uri="{FF2B5EF4-FFF2-40B4-BE49-F238E27FC236}">
                <a16:creationId xmlns:a16="http://schemas.microsoft.com/office/drawing/2014/main" id="{1DF65F21-DC83-47BB-A1CF-E9856F3CF840}"/>
              </a:ext>
            </a:extLst>
          </p:cNvPr>
          <p:cNvSpPr>
            <a:spLocks noGrp="1"/>
          </p:cNvSpPr>
          <p:nvPr>
            <p:ph type="body" sz="half" idx="2"/>
          </p:nvPr>
        </p:nvSpPr>
        <p:spPr>
          <a:xfrm>
            <a:off x="913795" y="1321903"/>
            <a:ext cx="10353761" cy="4926495"/>
          </a:xfrm>
        </p:spPr>
        <p:txBody>
          <a:bodyPr/>
          <a:lstStyle/>
          <a:p>
            <a:r>
              <a:rPr lang="en-IN" sz="2000" dirty="0">
                <a:effectLst/>
              </a:rPr>
              <a:t>From the dataset which I generated my own through web scraping of the online portal is the finding of sarees jeans and trousers I get to know it is really important to understand the data. I get to know that each feature play a very import role to understand the data. Data format plays a very important role in the visualization and Appling the models and algorithms</a:t>
            </a:r>
            <a:r>
              <a:rPr lang="en-IN" dirty="0">
                <a:effectLst/>
              </a:rPr>
              <a:t>.</a:t>
            </a:r>
          </a:p>
          <a:p>
            <a:endParaRPr lang="en-IN" dirty="0"/>
          </a:p>
        </p:txBody>
      </p:sp>
    </p:spTree>
    <p:extLst>
      <p:ext uri="{BB962C8B-B14F-4D97-AF65-F5344CB8AC3E}">
        <p14:creationId xmlns:p14="http://schemas.microsoft.com/office/powerpoint/2010/main" val="1924493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2674-F296-4551-B533-AEC66BF09C93}"/>
              </a:ext>
            </a:extLst>
          </p:cNvPr>
          <p:cNvSpPr>
            <a:spLocks noGrp="1"/>
          </p:cNvSpPr>
          <p:nvPr>
            <p:ph type="title"/>
          </p:nvPr>
        </p:nvSpPr>
        <p:spPr>
          <a:xfrm>
            <a:off x="913795" y="609601"/>
            <a:ext cx="10353762" cy="925996"/>
          </a:xfrm>
        </p:spPr>
        <p:txBody>
          <a:bodyPr>
            <a:normAutofit fontScale="90000"/>
          </a:bodyPr>
          <a:lstStyle/>
          <a:p>
            <a:r>
              <a:rPr lang="en-IN" dirty="0">
                <a:effectLst/>
              </a:rPr>
              <a:t>Learning Outcomes of the Study in respect of Data Science</a:t>
            </a:r>
            <a:br>
              <a:rPr lang="en-IN" dirty="0">
                <a:effectLst/>
              </a:rPr>
            </a:br>
            <a:endParaRPr lang="en-IN" dirty="0"/>
          </a:p>
        </p:txBody>
      </p:sp>
      <p:sp>
        <p:nvSpPr>
          <p:cNvPr id="3" name="Text Placeholder 2">
            <a:extLst>
              <a:ext uri="{FF2B5EF4-FFF2-40B4-BE49-F238E27FC236}">
                <a16:creationId xmlns:a16="http://schemas.microsoft.com/office/drawing/2014/main" id="{38464DE4-B948-4E94-BBD9-FCB98C3C480D}"/>
              </a:ext>
            </a:extLst>
          </p:cNvPr>
          <p:cNvSpPr>
            <a:spLocks noGrp="1"/>
          </p:cNvSpPr>
          <p:nvPr>
            <p:ph type="body" sz="half" idx="2"/>
          </p:nvPr>
        </p:nvSpPr>
        <p:spPr>
          <a:xfrm>
            <a:off x="913795" y="1177787"/>
            <a:ext cx="10353761" cy="4619219"/>
          </a:xfrm>
        </p:spPr>
        <p:txBody>
          <a:bodyPr/>
          <a:lstStyle/>
          <a:p>
            <a:pPr fontAlgn="base"/>
            <a:r>
              <a:rPr lang="en-US" dirty="0">
                <a:effectLst/>
              </a:rPr>
              <a:t>Object detection is a computer vision task that involves both localizing one or more objects within an image and classifying each object in the </a:t>
            </a:r>
            <a:r>
              <a:rPr lang="en-US" dirty="0" err="1">
                <a:effectLst/>
              </a:rPr>
              <a:t>image.It</a:t>
            </a:r>
            <a:r>
              <a:rPr lang="en-US" dirty="0">
                <a:effectLst/>
              </a:rPr>
              <a:t> is a challenging computer vision task that requires both successful object localization in order to locate and draw a bounding box around each object in an image, and object classification to predict the correct class of object that was localized.</a:t>
            </a:r>
            <a:endParaRPr lang="en-IN" dirty="0">
              <a:effectLst/>
            </a:endParaRPr>
          </a:p>
          <a:p>
            <a:pPr fontAlgn="base"/>
            <a:r>
              <a:rPr lang="en-US" dirty="0">
                <a:effectLst/>
              </a:rPr>
              <a:t>Using deep learning convolutional neural networks. While the dataset is effectively solved, it can be used as the basis for learning and practicing how to develop, evaluate, and use convolutional deep learning neural networks for image classification from scratch.</a:t>
            </a:r>
            <a:endParaRPr lang="en-IN" dirty="0">
              <a:effectLst/>
            </a:endParaRPr>
          </a:p>
          <a:p>
            <a:pPr fontAlgn="base"/>
            <a:r>
              <a:rPr lang="en-US" dirty="0">
                <a:effectLst/>
              </a:rPr>
              <a:t>This includes how to develop a robust test harness for estimating the performance of the model, how to explore improvements to the model, and how to save the model and later load it to make predictions on new data.</a:t>
            </a:r>
            <a:endParaRPr lang="en-IN" dirty="0">
              <a:effectLst/>
            </a:endParaRPr>
          </a:p>
          <a:p>
            <a:endParaRPr lang="en-IN" dirty="0"/>
          </a:p>
        </p:txBody>
      </p:sp>
    </p:spTree>
    <p:extLst>
      <p:ext uri="{BB962C8B-B14F-4D97-AF65-F5344CB8AC3E}">
        <p14:creationId xmlns:p14="http://schemas.microsoft.com/office/powerpoint/2010/main" val="330062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97F8-8E29-49B6-BC03-CC170D8014B1}"/>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a:t>Business Problem Framing</a:t>
            </a:r>
            <a:br>
              <a:rPr lang="en-US" sz="3400"/>
            </a:br>
            <a:endParaRPr lang="en-US" sz="3400"/>
          </a:p>
        </p:txBody>
      </p:sp>
      <p:graphicFrame>
        <p:nvGraphicFramePr>
          <p:cNvPr id="5" name="Text Placeholder 2">
            <a:extLst>
              <a:ext uri="{FF2B5EF4-FFF2-40B4-BE49-F238E27FC236}">
                <a16:creationId xmlns:a16="http://schemas.microsoft.com/office/drawing/2014/main" id="{1E23615F-1E54-4385-93ED-31AA9F650279}"/>
              </a:ext>
            </a:extLst>
          </p:cNvPr>
          <p:cNvGraphicFramePr/>
          <p:nvPr>
            <p:extLst>
              <p:ext uri="{D42A27DB-BD31-4B8C-83A1-F6EECF244321}">
                <p14:modId xmlns:p14="http://schemas.microsoft.com/office/powerpoint/2010/main" val="4250280590"/>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622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CF1D-F1BE-4BC1-A818-49D2196E4827}"/>
              </a:ext>
            </a:extLst>
          </p:cNvPr>
          <p:cNvSpPr>
            <a:spLocks noGrp="1"/>
          </p:cNvSpPr>
          <p:nvPr>
            <p:ph type="title"/>
          </p:nvPr>
        </p:nvSpPr>
        <p:spPr>
          <a:xfrm>
            <a:off x="913795" y="609600"/>
            <a:ext cx="10353762" cy="1179443"/>
          </a:xfrm>
        </p:spPr>
        <p:txBody>
          <a:bodyPr>
            <a:normAutofit fontScale="90000"/>
          </a:bodyPr>
          <a:lstStyle/>
          <a:p>
            <a:r>
              <a:rPr lang="en-IN" dirty="0">
                <a:effectLst/>
              </a:rPr>
              <a:t>Conceptual Background of the Domain Problem</a:t>
            </a:r>
            <a:br>
              <a:rPr lang="en-IN" dirty="0">
                <a:effectLst/>
              </a:rPr>
            </a:br>
            <a:endParaRPr lang="en-IN" dirty="0"/>
          </a:p>
        </p:txBody>
      </p:sp>
      <p:sp>
        <p:nvSpPr>
          <p:cNvPr id="3" name="Text Placeholder 2">
            <a:extLst>
              <a:ext uri="{FF2B5EF4-FFF2-40B4-BE49-F238E27FC236}">
                <a16:creationId xmlns:a16="http://schemas.microsoft.com/office/drawing/2014/main" id="{C9EFAC2A-F74B-42E2-A31B-96A7B35500F7}"/>
              </a:ext>
            </a:extLst>
          </p:cNvPr>
          <p:cNvSpPr>
            <a:spLocks noGrp="1"/>
          </p:cNvSpPr>
          <p:nvPr>
            <p:ph type="body" sz="half" idx="2"/>
          </p:nvPr>
        </p:nvSpPr>
        <p:spPr>
          <a:xfrm>
            <a:off x="913795" y="1639958"/>
            <a:ext cx="10353761" cy="4157048"/>
          </a:xfrm>
        </p:spPr>
        <p:txBody>
          <a:bodyPr/>
          <a:lstStyle/>
          <a:p>
            <a:r>
              <a:rPr lang="en-IN" dirty="0">
                <a:effectLst/>
              </a:rPr>
              <a:t>In this section, the task is provided that we need to scrape images from e-commerce  portal, Amazon. The clothing categories used for scraping will be:</a:t>
            </a:r>
          </a:p>
          <a:p>
            <a:pPr lvl="0"/>
            <a:r>
              <a:rPr lang="en-IN" dirty="0">
                <a:effectLst/>
              </a:rPr>
              <a:t>Sarees (women)</a:t>
            </a:r>
          </a:p>
          <a:p>
            <a:pPr lvl="0"/>
            <a:r>
              <a:rPr lang="en-IN" dirty="0">
                <a:effectLst/>
              </a:rPr>
              <a:t>Trousers (men)</a:t>
            </a:r>
          </a:p>
          <a:p>
            <a:pPr lvl="0"/>
            <a:r>
              <a:rPr lang="en-IN" dirty="0">
                <a:effectLst/>
              </a:rPr>
              <a:t>Jeans (men)</a:t>
            </a:r>
          </a:p>
          <a:p>
            <a:r>
              <a:rPr lang="en-IN" dirty="0">
                <a:effectLst/>
              </a:rPr>
              <a:t>We need to scrape images of these 3 categories and build your data from it. That data will be provided as an input to a deep learning problem. We  need to scrape minimum 200 images of each categories. There is no maximum limit to the data collection.  Since we are free to apply image augmentation techniques to increase the size of our data but make us sure the quality of data is not compromised</a:t>
            </a:r>
            <a:endParaRPr lang="en-IN" dirty="0"/>
          </a:p>
        </p:txBody>
      </p:sp>
    </p:spTree>
    <p:extLst>
      <p:ext uri="{BB962C8B-B14F-4D97-AF65-F5344CB8AC3E}">
        <p14:creationId xmlns:p14="http://schemas.microsoft.com/office/powerpoint/2010/main" val="408594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AE8-3B01-4A8A-818F-669DB10DE463}"/>
              </a:ext>
            </a:extLst>
          </p:cNvPr>
          <p:cNvSpPr>
            <a:spLocks noGrp="1"/>
          </p:cNvSpPr>
          <p:nvPr>
            <p:ph type="title"/>
          </p:nvPr>
        </p:nvSpPr>
        <p:spPr>
          <a:xfrm>
            <a:off x="913795" y="609601"/>
            <a:ext cx="10353762" cy="1199322"/>
          </a:xfrm>
        </p:spPr>
        <p:txBody>
          <a:bodyPr/>
          <a:lstStyle/>
          <a:p>
            <a:r>
              <a:rPr lang="en-IN" dirty="0">
                <a:effectLst/>
              </a:rPr>
              <a:t>Review of Literature</a:t>
            </a:r>
            <a:br>
              <a:rPr lang="en-IN" dirty="0">
                <a:effectLst/>
              </a:rPr>
            </a:br>
            <a:endParaRPr lang="en-IN" dirty="0"/>
          </a:p>
        </p:txBody>
      </p:sp>
      <p:sp>
        <p:nvSpPr>
          <p:cNvPr id="3" name="Text Placeholder 2">
            <a:extLst>
              <a:ext uri="{FF2B5EF4-FFF2-40B4-BE49-F238E27FC236}">
                <a16:creationId xmlns:a16="http://schemas.microsoft.com/office/drawing/2014/main" id="{8C79EDD7-AFC0-43E2-88CC-4788D134EF88}"/>
              </a:ext>
            </a:extLst>
          </p:cNvPr>
          <p:cNvSpPr>
            <a:spLocks noGrp="1"/>
          </p:cNvSpPr>
          <p:nvPr>
            <p:ph type="body" sz="half" idx="2"/>
          </p:nvPr>
        </p:nvSpPr>
        <p:spPr>
          <a:xfrm>
            <a:off x="913795" y="1962978"/>
            <a:ext cx="10353761" cy="2996648"/>
          </a:xfrm>
        </p:spPr>
        <p:txBody>
          <a:bodyPr/>
          <a:lstStyle/>
          <a:p>
            <a:r>
              <a:rPr lang="en-IN" dirty="0">
                <a:effectLst/>
              </a:rPr>
              <a:t>From the dataset I get to know that it is a classification problem and there are three categories which are Sarees, Trousers and Jeans. We have Scrap the images and built the model in deep learning.</a:t>
            </a:r>
          </a:p>
          <a:p>
            <a:endParaRPr lang="en-IN" dirty="0"/>
          </a:p>
        </p:txBody>
      </p:sp>
    </p:spTree>
    <p:extLst>
      <p:ext uri="{BB962C8B-B14F-4D97-AF65-F5344CB8AC3E}">
        <p14:creationId xmlns:p14="http://schemas.microsoft.com/office/powerpoint/2010/main" val="337373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A875-CFFB-430B-AC53-EE0E272674D6}"/>
              </a:ext>
            </a:extLst>
          </p:cNvPr>
          <p:cNvSpPr>
            <a:spLocks noGrp="1"/>
          </p:cNvSpPr>
          <p:nvPr>
            <p:ph type="title"/>
          </p:nvPr>
        </p:nvSpPr>
        <p:spPr>
          <a:xfrm>
            <a:off x="913795" y="609600"/>
            <a:ext cx="10353762" cy="1820517"/>
          </a:xfrm>
        </p:spPr>
        <p:txBody>
          <a:bodyPr/>
          <a:lstStyle/>
          <a:p>
            <a:r>
              <a:rPr lang="en-IN" dirty="0">
                <a:effectLst/>
              </a:rPr>
              <a:t>Motivation for the Problem Undertaken</a:t>
            </a:r>
            <a:br>
              <a:rPr lang="en-IN" dirty="0">
                <a:effectLst/>
              </a:rPr>
            </a:br>
            <a:endParaRPr lang="en-IN" dirty="0"/>
          </a:p>
        </p:txBody>
      </p:sp>
      <p:sp>
        <p:nvSpPr>
          <p:cNvPr id="3" name="Text Placeholder 2">
            <a:extLst>
              <a:ext uri="{FF2B5EF4-FFF2-40B4-BE49-F238E27FC236}">
                <a16:creationId xmlns:a16="http://schemas.microsoft.com/office/drawing/2014/main" id="{535F2183-ABCB-4C5B-91C7-4E3A66EBA73A}"/>
              </a:ext>
            </a:extLst>
          </p:cNvPr>
          <p:cNvSpPr>
            <a:spLocks noGrp="1"/>
          </p:cNvSpPr>
          <p:nvPr>
            <p:ph type="body" sz="half" idx="2"/>
          </p:nvPr>
        </p:nvSpPr>
        <p:spPr>
          <a:xfrm>
            <a:off x="913795" y="1331843"/>
            <a:ext cx="10353761" cy="4465163"/>
          </a:xfrm>
        </p:spPr>
        <p:txBody>
          <a:bodyPr/>
          <a:lstStyle/>
          <a:p>
            <a:r>
              <a:rPr lang="en-IN" dirty="0">
                <a:effectLst/>
              </a:rPr>
              <a:t>Building your own data and perform the task of model building and scraping the images from the online portal from amazone.in.  Its was a great experience on working of a type of live project which was this. It’s a very interesting and at the same time problematic to working on a dataset. It was a very challenging project.</a:t>
            </a:r>
          </a:p>
          <a:p>
            <a:r>
              <a:rPr lang="en-IN" dirty="0">
                <a:effectLst/>
              </a:rPr>
              <a:t> </a:t>
            </a:r>
          </a:p>
          <a:p>
            <a:endParaRPr lang="en-IN" dirty="0"/>
          </a:p>
        </p:txBody>
      </p:sp>
    </p:spTree>
    <p:extLst>
      <p:ext uri="{BB962C8B-B14F-4D97-AF65-F5344CB8AC3E}">
        <p14:creationId xmlns:p14="http://schemas.microsoft.com/office/powerpoint/2010/main" val="2511499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09C258-DCB3-4A41-9D94-9BD945C09B56}"/>
              </a:ext>
            </a:extLst>
          </p:cNvPr>
          <p:cNvSpPr>
            <a:spLocks noGrp="1"/>
          </p:cNvSpPr>
          <p:nvPr>
            <p:ph type="title"/>
          </p:nvPr>
        </p:nvSpPr>
        <p:spPr>
          <a:xfrm>
            <a:off x="913795" y="609601"/>
            <a:ext cx="10353762" cy="1219200"/>
          </a:xfrm>
        </p:spPr>
        <p:txBody>
          <a:bodyPr/>
          <a:lstStyle/>
          <a:p>
            <a:r>
              <a:rPr lang="en-IN" dirty="0">
                <a:effectLst/>
              </a:rPr>
              <a:t>Data Sources and their formats</a:t>
            </a:r>
            <a:br>
              <a:rPr lang="en-IN" dirty="0">
                <a:effectLst/>
              </a:rPr>
            </a:br>
            <a:endParaRPr lang="en-IN" dirty="0"/>
          </a:p>
        </p:txBody>
      </p:sp>
      <p:sp>
        <p:nvSpPr>
          <p:cNvPr id="7" name="Text Placeholder 6">
            <a:extLst>
              <a:ext uri="{FF2B5EF4-FFF2-40B4-BE49-F238E27FC236}">
                <a16:creationId xmlns:a16="http://schemas.microsoft.com/office/drawing/2014/main" id="{E71A53F5-4AC1-45AC-855E-35CBE2292E8D}"/>
              </a:ext>
            </a:extLst>
          </p:cNvPr>
          <p:cNvSpPr>
            <a:spLocks noGrp="1"/>
          </p:cNvSpPr>
          <p:nvPr>
            <p:ph type="body" sz="half" idx="2"/>
          </p:nvPr>
        </p:nvSpPr>
        <p:spPr>
          <a:xfrm>
            <a:off x="968460" y="5698845"/>
            <a:ext cx="10353761" cy="718110"/>
          </a:xfrm>
        </p:spPr>
        <p:txBody>
          <a:bodyPr>
            <a:normAutofit fontScale="92500" lnSpcReduction="20000"/>
          </a:bodyPr>
          <a:lstStyle/>
          <a:p>
            <a:r>
              <a:rPr lang="en-IN" dirty="0">
                <a:effectLst/>
              </a:rPr>
              <a:t>The above is the Jeans Images which I have scraped and stored in a folder.</a:t>
            </a:r>
          </a:p>
          <a:p>
            <a:r>
              <a:rPr lang="en-IN" dirty="0">
                <a:effectLst/>
              </a:rPr>
              <a:t> </a:t>
            </a:r>
          </a:p>
          <a:p>
            <a:endParaRPr lang="en-IN" dirty="0"/>
          </a:p>
        </p:txBody>
      </p:sp>
      <p:pic>
        <p:nvPicPr>
          <p:cNvPr id="6" name="Picture 5" descr="Graphical user interface&#10;&#10;Description automatically generated">
            <a:extLst>
              <a:ext uri="{FF2B5EF4-FFF2-40B4-BE49-F238E27FC236}">
                <a16:creationId xmlns:a16="http://schemas.microsoft.com/office/drawing/2014/main" id="{225EBC0F-D33A-49B9-9371-24C19CC26835}"/>
              </a:ext>
            </a:extLst>
          </p:cNvPr>
          <p:cNvPicPr>
            <a:picLocks noChangeAspect="1"/>
          </p:cNvPicPr>
          <p:nvPr/>
        </p:nvPicPr>
        <p:blipFill rotWithShape="1">
          <a:blip r:embed="rId2">
            <a:extLst>
              <a:ext uri="{28A0092B-C50C-407E-A947-70E740481C1C}">
                <a14:useLocalDpi xmlns:a14="http://schemas.microsoft.com/office/drawing/2010/main" val="0"/>
              </a:ext>
            </a:extLst>
          </a:blip>
          <a:srcRect l="10355" t="27644" r="12724" b="-10377"/>
          <a:stretch/>
        </p:blipFill>
        <p:spPr>
          <a:xfrm>
            <a:off x="2410239" y="1659835"/>
            <a:ext cx="7151204" cy="4398065"/>
          </a:xfrm>
          <a:prstGeom prst="rect">
            <a:avLst/>
          </a:prstGeom>
        </p:spPr>
      </p:pic>
    </p:spTree>
    <p:extLst>
      <p:ext uri="{BB962C8B-B14F-4D97-AF65-F5344CB8AC3E}">
        <p14:creationId xmlns:p14="http://schemas.microsoft.com/office/powerpoint/2010/main" val="32378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18B07-A127-4444-8F5C-B20037821CC7}"/>
              </a:ext>
            </a:extLst>
          </p:cNvPr>
          <p:cNvSpPr>
            <a:spLocks noGrp="1"/>
          </p:cNvSpPr>
          <p:nvPr>
            <p:ph type="title"/>
          </p:nvPr>
        </p:nvSpPr>
        <p:spPr>
          <a:xfrm>
            <a:off x="620591" y="4719430"/>
            <a:ext cx="10353761" cy="1326321"/>
          </a:xfrm>
        </p:spPr>
        <p:txBody>
          <a:bodyPr>
            <a:normAutofit/>
          </a:bodyPr>
          <a:lstStyle/>
          <a:p>
            <a:r>
              <a:rPr lang="en-IN" sz="1400" dirty="0">
                <a:effectLst/>
              </a:rPr>
              <a:t>The above is the next categories which is jeans which is also scraped and stored all the images in a folder Sarees</a:t>
            </a:r>
            <a:endParaRPr lang="en-IN" sz="1400" dirty="0"/>
          </a:p>
        </p:txBody>
      </p:sp>
      <p:pic>
        <p:nvPicPr>
          <p:cNvPr id="6" name="Picture 5" descr="Graphical user interface&#10;&#10;Description automatically generated">
            <a:extLst>
              <a:ext uri="{FF2B5EF4-FFF2-40B4-BE49-F238E27FC236}">
                <a16:creationId xmlns:a16="http://schemas.microsoft.com/office/drawing/2014/main" id="{9AE29581-C2C1-4C4A-9031-D24321BE5B84}"/>
              </a:ext>
            </a:extLst>
          </p:cNvPr>
          <p:cNvPicPr>
            <a:picLocks noChangeAspect="1"/>
          </p:cNvPicPr>
          <p:nvPr/>
        </p:nvPicPr>
        <p:blipFill rotWithShape="1">
          <a:blip r:embed="rId2">
            <a:extLst>
              <a:ext uri="{28A0092B-C50C-407E-A947-70E740481C1C}">
                <a14:useLocalDpi xmlns:a14="http://schemas.microsoft.com/office/drawing/2010/main" val="0"/>
              </a:ext>
            </a:extLst>
          </a:blip>
          <a:srcRect l="10637" t="25066" r="11554" b="9874"/>
          <a:stretch/>
        </p:blipFill>
        <p:spPr>
          <a:xfrm>
            <a:off x="2768048" y="278294"/>
            <a:ext cx="6470374" cy="4214193"/>
          </a:xfrm>
          <a:prstGeom prst="rect">
            <a:avLst/>
          </a:prstGeom>
        </p:spPr>
      </p:pic>
    </p:spTree>
    <p:extLst>
      <p:ext uri="{BB962C8B-B14F-4D97-AF65-F5344CB8AC3E}">
        <p14:creationId xmlns:p14="http://schemas.microsoft.com/office/powerpoint/2010/main" val="350303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8531-E252-419B-ADB0-995AEC053F59}"/>
              </a:ext>
            </a:extLst>
          </p:cNvPr>
          <p:cNvSpPr>
            <a:spLocks noGrp="1"/>
          </p:cNvSpPr>
          <p:nvPr>
            <p:ph type="title"/>
          </p:nvPr>
        </p:nvSpPr>
        <p:spPr>
          <a:xfrm>
            <a:off x="919119" y="4649856"/>
            <a:ext cx="10353761" cy="1326321"/>
          </a:xfrm>
        </p:spPr>
        <p:txBody>
          <a:bodyPr>
            <a:normAutofit/>
          </a:bodyPr>
          <a:lstStyle/>
          <a:p>
            <a:r>
              <a:rPr lang="en-IN" sz="1600" dirty="0">
                <a:effectLst/>
              </a:rPr>
              <a:t>And the last category which is Trousers and the images of trousers  are also scraped and stored in a folder. </a:t>
            </a:r>
            <a:br>
              <a:rPr lang="en-IN" dirty="0">
                <a:effectLst/>
              </a:rPr>
            </a:br>
            <a:endParaRPr lang="en-IN" dirty="0"/>
          </a:p>
        </p:txBody>
      </p:sp>
      <p:pic>
        <p:nvPicPr>
          <p:cNvPr id="4" name="Picture 3" descr="A picture containing text, several&#10;&#10;Description automatically generated">
            <a:extLst>
              <a:ext uri="{FF2B5EF4-FFF2-40B4-BE49-F238E27FC236}">
                <a16:creationId xmlns:a16="http://schemas.microsoft.com/office/drawing/2014/main" id="{ABD188C7-027F-41B5-9408-D35D3AE5323C}"/>
              </a:ext>
            </a:extLst>
          </p:cNvPr>
          <p:cNvPicPr>
            <a:picLocks noChangeAspect="1"/>
          </p:cNvPicPr>
          <p:nvPr/>
        </p:nvPicPr>
        <p:blipFill rotWithShape="1">
          <a:blip r:embed="rId2">
            <a:extLst>
              <a:ext uri="{28A0092B-C50C-407E-A947-70E740481C1C}">
                <a14:useLocalDpi xmlns:a14="http://schemas.microsoft.com/office/drawing/2010/main" val="0"/>
              </a:ext>
            </a:extLst>
          </a:blip>
          <a:srcRect l="14144" t="25897" r="27976" b="10438"/>
          <a:stretch/>
        </p:blipFill>
        <p:spPr>
          <a:xfrm>
            <a:off x="2355573" y="357809"/>
            <a:ext cx="7056783" cy="3970684"/>
          </a:xfrm>
          <a:prstGeom prst="rect">
            <a:avLst/>
          </a:prstGeom>
        </p:spPr>
      </p:pic>
    </p:spTree>
    <p:extLst>
      <p:ext uri="{BB962C8B-B14F-4D97-AF65-F5344CB8AC3E}">
        <p14:creationId xmlns:p14="http://schemas.microsoft.com/office/powerpoint/2010/main" val="4143667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CC41-97F0-4D0C-8B33-246CF04857EF}"/>
              </a:ext>
            </a:extLst>
          </p:cNvPr>
          <p:cNvSpPr>
            <a:spLocks noGrp="1"/>
          </p:cNvSpPr>
          <p:nvPr>
            <p:ph type="title"/>
          </p:nvPr>
        </p:nvSpPr>
        <p:spPr/>
        <p:txBody>
          <a:bodyPr/>
          <a:lstStyle/>
          <a:p>
            <a:r>
              <a:rPr lang="en-IN" dirty="0">
                <a:effectLst/>
              </a:rPr>
              <a:t>Run and Evaluate selected models</a:t>
            </a:r>
            <a:br>
              <a:rPr lang="en-IN" dirty="0">
                <a:effectLst/>
              </a:rPr>
            </a:b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id="{82F943AD-2049-4AF7-8207-AE8AECEB63F5}"/>
              </a:ext>
            </a:extLst>
          </p:cNvPr>
          <p:cNvPicPr>
            <a:picLocks noChangeAspect="1"/>
          </p:cNvPicPr>
          <p:nvPr/>
        </p:nvPicPr>
        <p:blipFill rotWithShape="1">
          <a:blip r:embed="rId2">
            <a:extLst>
              <a:ext uri="{28A0092B-C50C-407E-A947-70E740481C1C}">
                <a14:useLocalDpi xmlns:a14="http://schemas.microsoft.com/office/drawing/2010/main" val="0"/>
              </a:ext>
            </a:extLst>
          </a:blip>
          <a:srcRect l="10400" t="23531" r="11159" b="8033"/>
          <a:stretch/>
        </p:blipFill>
        <p:spPr>
          <a:xfrm>
            <a:off x="3265004" y="1714500"/>
            <a:ext cx="5302526" cy="4432852"/>
          </a:xfrm>
          <a:prstGeom prst="rect">
            <a:avLst/>
          </a:prstGeom>
        </p:spPr>
      </p:pic>
    </p:spTree>
    <p:extLst>
      <p:ext uri="{BB962C8B-B14F-4D97-AF65-F5344CB8AC3E}">
        <p14:creationId xmlns:p14="http://schemas.microsoft.com/office/powerpoint/2010/main" val="20123516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162</TotalTime>
  <Words>688</Words>
  <Application>Microsoft Office PowerPoint</Application>
  <PresentationFormat>Widescreen</PresentationFormat>
  <Paragraphs>33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Bookman Old Style</vt:lpstr>
      <vt:lpstr>Rockwell</vt:lpstr>
      <vt:lpstr>Damask</vt:lpstr>
      <vt:lpstr>Image Scraping and Classification Project </vt:lpstr>
      <vt:lpstr>Business Problem Framing </vt:lpstr>
      <vt:lpstr>Conceptual Background of the Domain Problem </vt:lpstr>
      <vt:lpstr>Review of Literature </vt:lpstr>
      <vt:lpstr>Motivation for the Problem Undertaken </vt:lpstr>
      <vt:lpstr>Data Sources and their formats </vt:lpstr>
      <vt:lpstr>The above is the next categories which is jeans which is also scraped and stored all the images in a folder Sarees</vt:lpstr>
      <vt:lpstr>And the last category which is Trousers and the images of trousers  are also scraped and stored in a folder.  </vt:lpstr>
      <vt:lpstr>Run and Evaluate selected models </vt:lpstr>
      <vt:lpstr>Interpretation of the Results </vt:lpstr>
      <vt:lpstr> Visualizing Training</vt:lpstr>
      <vt:lpstr>Key Findings and Conclusions of the Study </vt:lpstr>
      <vt:lpstr>Learning Outcomes of the Study in respect of Data Science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Scraping and Classification Project</dc:title>
  <dc:creator>verma.shikha105@outlook.com</dc:creator>
  <cp:lastModifiedBy>verma.shikha105@outlook.com</cp:lastModifiedBy>
  <cp:revision>4</cp:revision>
  <dcterms:created xsi:type="dcterms:W3CDTF">2021-04-18T06:52:04Z</dcterms:created>
  <dcterms:modified xsi:type="dcterms:W3CDTF">2021-04-18T09:34:40Z</dcterms:modified>
</cp:coreProperties>
</file>